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8"/>
  </p:notesMasterIdLst>
  <p:handoutMasterIdLst>
    <p:handoutMasterId r:id="rId29"/>
  </p:handoutMasterIdLst>
  <p:sldIdLst>
    <p:sldId id="436" r:id="rId5"/>
    <p:sldId id="437" r:id="rId6"/>
    <p:sldId id="449" r:id="rId7"/>
    <p:sldId id="440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3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E5530-D87B-BE38-C5AC-B715054BEE11}" v="107" dt="2025-12-06T23:59:36.282"/>
    <p1510:client id="{A5D9F88C-30A7-365E-06FC-3C8A9A1E8BDF}" v="1122" dt="2025-12-07T04:19:20.535"/>
    <p1510:client id="{EEF11B57-4F9F-BA1E-6AD0-67D6137961B2}" v="393" dt="2025-12-07T02:41:50.806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mitha Nandhikatti" userId="d4c9bb4b7fa89f03" providerId="LiveId" clId="{A2B4CC8A-1AB7-4205-A22B-39B82CD60351}"/>
    <pc:docChg chg="modSld">
      <pc:chgData name="Madhumitha Nandhikatti" userId="d4c9bb4b7fa89f03" providerId="LiveId" clId="{A2B4CC8A-1AB7-4205-A22B-39B82CD60351}" dt="2025-12-07T04:31:25.068" v="13" actId="20577"/>
      <pc:docMkLst>
        <pc:docMk/>
      </pc:docMkLst>
      <pc:sldChg chg="modSp mod">
        <pc:chgData name="Madhumitha Nandhikatti" userId="d4c9bb4b7fa89f03" providerId="LiveId" clId="{A2B4CC8A-1AB7-4205-A22B-39B82CD60351}" dt="2025-12-07T04:31:25.068" v="13" actId="20577"/>
        <pc:sldMkLst>
          <pc:docMk/>
          <pc:sldMk cId="3441048361" sldId="436"/>
        </pc:sldMkLst>
        <pc:spChg chg="mod">
          <ac:chgData name="Madhumitha Nandhikatti" userId="d4c9bb4b7fa89f03" providerId="LiveId" clId="{A2B4CC8A-1AB7-4205-A22B-39B82CD60351}" dt="2025-12-07T04:31:25.068" v="13" actId="20577"/>
          <ac:spMkLst>
            <pc:docMk/>
            <pc:sldMk cId="3441048361" sldId="436"/>
            <ac:spMk id="2" creationId="{F040D9AD-F97D-8DCF-97C2-FEE69475C0B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BA885-48C2-6762-E091-450A1E814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EE648-F796-A1E9-DB5E-5E57E52B1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39E03-B1A2-2537-2716-EBAFE821A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50E6-638E-9199-1B85-A143653FF3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51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BB9D-8E2A-11AD-929D-D9A21EA9E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CD4BE3-F8AB-C0CA-67EB-F47518884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3CADB-9FBE-FA03-8E79-A6B6711E4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A176D-E7BC-CF5E-D104-18DABBF2E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63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A3264-E96B-5ADE-9802-A589607F8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6D943-6DCF-79D7-8206-CC81D3E382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D8DD7-ECC8-E483-3C74-94EC7A0C2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F00-5768-5279-1920-BD8B6DEC5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85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E3F12-E924-9EE1-4A81-700472CC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5CBFC-D77B-86F8-AC42-188281027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C7A6F-9317-D03F-F2E1-60D830E7D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7678C-CCB0-AF03-95C9-1BA273A64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97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E4AFA-6E0D-AD4D-F416-293B7A1F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1C116-1CC5-41A3-B47F-569679927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57535E-00AE-6698-9571-AAB03B5CA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70F1C-0A87-5ECA-4F8F-C2475D2A2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2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F985-65AE-3FC1-48C0-83086B587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A7445B-7E1D-EBAD-1EEC-E6413FD14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65FAE2-EBF1-E43C-28CB-87D5FD6F4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5B662-62AD-84D6-D2E8-FA39EEABE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15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C2DEA-9071-5A03-75A0-F19061896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FF5F2D-D9F7-2321-091C-82EC77AA9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D71A7-C642-38EB-2A9F-7DC40A5C2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4C085-A034-051B-7FD6-FBCB9DB5B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03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0A52B-48F0-EE38-B9C2-9ADEF5FFB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CC30E-7947-DCDD-19A2-B37FFE071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4D83F-EB3D-2333-BA41-8C0054C5D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A1ECA-7E7A-6F9A-C4C9-D303CFC8D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22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5581B-3501-CD71-8B59-C9B2B46F2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002E6-0566-C667-CD59-670C0F95E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16524-A0E7-92F1-9467-63C9D87CB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F9B95-8611-8DE7-8849-FE781AC60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8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2285-A4AD-271A-DC2A-CA9779E6E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770E7-253E-5299-A3A1-418581886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E3758-BC0F-BCE9-E689-A5C540B1E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B1C8C-66D0-CCAF-FFF8-8943FC323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28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D1CA-92FA-B8DE-109D-50E435DC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121BA-5B60-C838-223F-48A3CC5DE6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E5AAC-EE59-0524-ACC2-9928CB511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60C6E-85DB-DA86-84D3-E2A6173BE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1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9306-3D4F-15F9-5715-AEC97F5DE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D8A3C-2115-EB9A-AB6A-664D19F69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68379-4248-F527-7C11-E4515341D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96E39-913F-981F-FE33-B647D6A19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6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27BFD-F450-2390-F218-7084A5C92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45810-DE61-CF6D-B32C-E6D89CAD5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CC1D5-A6BC-1ABB-987D-57983BE8A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97148-6CAC-1926-D705-59796C9F4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39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79206-7439-DD92-9D07-728FEC929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356174-0822-42CB-BA71-984F2CECF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E9CCB-BEB2-E16D-2E3C-2623D16E2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CFEE-B601-021E-D59D-E3E535191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5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2C8D6-A3E7-A530-7E5A-FFB1E1CA4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2C94C0-9D96-ECE3-F8B5-C957C5340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D10D52-E32E-349D-C57B-FEFC22CEC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DAF19-5CD2-AC1E-2AF1-6C2E29356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67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D3202-6D52-A684-D047-CCADF9410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5D06B-CFD7-2103-CDB1-766AD8783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7D9294-7464-5B43-FC00-0CF5DDE59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E8155-241F-A603-28E2-F48022700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2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A2DD0-A152-7605-C58F-230A5A72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B9C6D-A681-133A-445E-C2083E5AE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998043-72E1-96C9-F4FB-BB3A43028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6683-5CBB-7C4A-D789-35BF41036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11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605DB-466D-B368-F03C-09FDC5D50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32F98B-D0B7-AE12-FF7A-20CDE813B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244F7-F236-7BE8-6615-721661508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6C985-3EFF-2546-9CD3-76B91A9BF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20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F17EC-3EA5-3666-C461-52658CF08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BD970E-A220-0D02-EAA1-4BA016D1F4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2030B1-3344-2244-8CAC-4234A9B53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5B4B3-E059-AB93-0E4E-8919BD5EC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0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306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08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80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1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47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96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64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3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875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37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03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33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317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5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660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0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770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291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954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37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42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9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sparks/instacart-market-basket-analysi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309" y="1280011"/>
            <a:ext cx="10395591" cy="5475495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Times New Roman"/>
                <a:cs typeface="Times New Roman"/>
              </a:rPr>
              <a:t>E-Commerce Customer Behavior and </a:t>
            </a:r>
            <a:br>
              <a:rPr lang="en-US" sz="4000" b="1" i="1" dirty="0">
                <a:latin typeface="Times New Roman"/>
                <a:cs typeface="Times New Roman"/>
              </a:rPr>
            </a:br>
            <a:r>
              <a:rPr lang="en-US" sz="4000" b="1" i="1" dirty="0">
                <a:latin typeface="Times New Roman"/>
                <a:cs typeface="Times New Roman"/>
              </a:rPr>
              <a:t>Product Popularity Analysis</a:t>
            </a:r>
            <a:br>
              <a:rPr lang="en-US" sz="4000" b="1" i="1" dirty="0">
                <a:latin typeface="Times New Roman"/>
                <a:cs typeface="Times New Roman"/>
              </a:rPr>
            </a:br>
            <a:br>
              <a:rPr lang="en-US" sz="4000" b="1" i="1" dirty="0">
                <a:latin typeface="Times New Roman"/>
                <a:cs typeface="Times New Roman"/>
              </a:rPr>
            </a:br>
            <a:br>
              <a:rPr lang="en-US" sz="4000" b="1" i="1" dirty="0">
                <a:latin typeface="Times New Roman"/>
                <a:cs typeface="Times New Roman"/>
              </a:rPr>
            </a:br>
            <a:r>
              <a:rPr lang="en-US" sz="2400" b="1" i="1" dirty="0">
                <a:latin typeface="Times New Roman"/>
                <a:cs typeface="Times New Roman"/>
              </a:rPr>
              <a:t>Presented By</a:t>
            </a:r>
            <a:br>
              <a:rPr lang="en-US" sz="2400" b="1" i="1" dirty="0">
                <a:latin typeface="Times New Roman"/>
                <a:cs typeface="Times New Roman"/>
              </a:rPr>
            </a:br>
            <a:r>
              <a:rPr lang="en-US" sz="2400" b="1" i="1" dirty="0">
                <a:latin typeface="Times New Roman"/>
                <a:cs typeface="Times New Roman"/>
              </a:rPr>
              <a:t>Divya Prakash - 002055546</a:t>
            </a:r>
            <a:br>
              <a:rPr lang="en-US" sz="2400" b="1" i="1" dirty="0">
                <a:latin typeface="Times New Roman"/>
                <a:cs typeface="Times New Roman"/>
              </a:rPr>
            </a:br>
            <a:r>
              <a:rPr lang="en-US" sz="2400" b="1" i="1" dirty="0">
                <a:latin typeface="Times New Roman"/>
                <a:cs typeface="Times New Roman"/>
              </a:rPr>
              <a:t>Madhumitha </a:t>
            </a:r>
            <a:r>
              <a:rPr lang="en-US" sz="2400" b="1" i="1" err="1">
                <a:latin typeface="Times New Roman"/>
                <a:cs typeface="Times New Roman"/>
              </a:rPr>
              <a:t>Nandhikatti</a:t>
            </a:r>
            <a:r>
              <a:rPr lang="en-US" sz="2400" b="1" i="1" dirty="0">
                <a:latin typeface="Times New Roman"/>
                <a:cs typeface="Times New Roman"/>
              </a:rPr>
              <a:t> </a:t>
            </a:r>
            <a:r>
              <a:rPr lang="en-US" sz="2400" b="1" i="1">
                <a:latin typeface="Times New Roman"/>
                <a:cs typeface="Times New Roman"/>
              </a:rPr>
              <a:t>- 002304994 </a:t>
            </a:r>
            <a:endParaRPr lang="en-US" sz="2400" b="1" i="1" dirty="0">
              <a:latin typeface="Times New Roman"/>
              <a:cs typeface="Times New Roman"/>
            </a:endParaRPr>
          </a:p>
          <a:p>
            <a:endParaRPr lang="en-US" sz="2400" dirty="0">
              <a:latin typeface="Times New Roman"/>
              <a:cs typeface="Times New Roman"/>
            </a:endParaRPr>
          </a:p>
          <a:p>
            <a:br>
              <a:rPr lang="en-US" sz="4000" b="1" dirty="0">
                <a:latin typeface="Times New Roman"/>
                <a:cs typeface="Times New Roman"/>
              </a:rPr>
            </a:br>
            <a:endParaRPr lang="en-US" sz="4000" b="1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8468B-6E5F-4B9E-05F7-544443A28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7D77F-07A0-FE83-9655-9A18A2062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C11B3-1C52-6292-8382-B0F865201910}"/>
              </a:ext>
            </a:extLst>
          </p:cNvPr>
          <p:cNvSpPr txBox="1"/>
          <p:nvPr/>
        </p:nvSpPr>
        <p:spPr>
          <a:xfrm>
            <a:off x="994439" y="4269356"/>
            <a:ext cx="5080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kern="100" dirty="0">
                <a:latin typeface="Times New Roman"/>
                <a:cs typeface="Times New Roman"/>
              </a:rPr>
              <a:t>Insights:</a:t>
            </a:r>
          </a:p>
          <a:p>
            <a:r>
              <a:rPr lang="en-US" kern="100" dirty="0">
                <a:latin typeface="Times New Roman"/>
                <a:cs typeface="Times New Roman"/>
              </a:rPr>
              <a:t>Most orders occur between 10 AM – 4 PM</a:t>
            </a:r>
          </a:p>
          <a:p>
            <a:r>
              <a:rPr lang="en-US" kern="100" dirty="0">
                <a:latin typeface="Times New Roman"/>
                <a:cs typeface="Times New Roman"/>
              </a:rPr>
              <a:t>Early morning and late night have low activit</a:t>
            </a:r>
            <a:r>
              <a:rPr lang="en-US" kern="100" dirty="0">
                <a:ea typeface="+mn-lt"/>
                <a:cs typeface="+mn-lt"/>
              </a:rPr>
              <a:t>y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E9CFC-FB07-2BBC-E3D3-C7D3A1D2E956}"/>
              </a:ext>
            </a:extLst>
          </p:cNvPr>
          <p:cNvSpPr txBox="1"/>
          <p:nvPr/>
        </p:nvSpPr>
        <p:spPr>
          <a:xfrm>
            <a:off x="6664739" y="4384261"/>
            <a:ext cx="48315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kern="100" dirty="0">
                <a:latin typeface="Times New Roman"/>
                <a:cs typeface="Times New Roman"/>
              </a:rPr>
              <a:t>Insights:</a:t>
            </a:r>
          </a:p>
          <a:p>
            <a:r>
              <a:rPr lang="en-US" kern="100" dirty="0">
                <a:latin typeface="Times New Roman"/>
                <a:cs typeface="Times New Roman"/>
              </a:rPr>
              <a:t>Peak ordering hours: 10 AM – 2 PM</a:t>
            </a:r>
          </a:p>
          <a:p>
            <a:r>
              <a:rPr lang="en-US" kern="100" dirty="0">
                <a:latin typeface="Times New Roman"/>
                <a:cs typeface="Times New Roman"/>
              </a:rPr>
              <a:t>Sunday is the busiest day across most hours</a:t>
            </a:r>
          </a:p>
        </p:txBody>
      </p:sp>
      <p:pic>
        <p:nvPicPr>
          <p:cNvPr id="5" name="Content Placeholder 4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0AF757DA-F81B-ED39-97F2-244CB472566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412118" y="337522"/>
            <a:ext cx="4499557" cy="3564235"/>
          </a:xfrm>
          <a:prstGeom prst="rect">
            <a:avLst/>
          </a:prstGeom>
        </p:spPr>
      </p:pic>
      <p:pic>
        <p:nvPicPr>
          <p:cNvPr id="7" name="Picture 6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3A5F2BB8-DE09-CBBF-4914-46B2948DB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83" y="338029"/>
            <a:ext cx="4941983" cy="378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CE64C-5E51-4A1E-EE79-146AC4FFB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A8B8B5-6A1F-06F2-C588-5A6BE8DE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82" y="-454581"/>
            <a:ext cx="9525000" cy="1919521"/>
          </a:xfrm>
        </p:spPr>
        <p:txBody>
          <a:bodyPr>
            <a:normAutofit/>
          </a:bodyPr>
          <a:lstStyle/>
          <a:p>
            <a:r>
              <a:rPr lang="en-US" sz="4400" dirty="0">
                <a:ea typeface="+mj-lt"/>
                <a:cs typeface="+mj-lt"/>
              </a:rPr>
              <a:t>Customer Segmentation 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66F1D-560C-51CD-6B7C-4F60097171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07040" y="1039365"/>
            <a:ext cx="10637317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700" b="1" dirty="0">
                <a:latin typeface="Times New Roman"/>
                <a:cs typeface="Times New Roman"/>
              </a:rPr>
              <a:t>Cluster </a:t>
            </a:r>
            <a:r>
              <a:rPr lang="en-US" sz="1700" b="1" err="1">
                <a:latin typeface="Times New Roman"/>
                <a:cs typeface="Times New Roman"/>
              </a:rPr>
              <a:t>Behaviour</a:t>
            </a:r>
            <a:r>
              <a:rPr lang="en-US" sz="1700" b="1" dirty="0">
                <a:latin typeface="Times New Roman"/>
                <a:cs typeface="Times New Roman"/>
              </a:rPr>
              <a:t> Insights</a:t>
            </a:r>
            <a:endParaRPr lang="en-US"/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Four clusters show clear </a:t>
            </a:r>
            <a:r>
              <a:rPr lang="en-US" sz="1500" err="1">
                <a:latin typeface="Times New Roman"/>
                <a:ea typeface="+mn-lt"/>
                <a:cs typeface="+mn-lt"/>
              </a:rPr>
              <a:t>behavioural</a:t>
            </a:r>
            <a:r>
              <a:rPr lang="en-US" sz="1500">
                <a:latin typeface="Times New Roman"/>
                <a:ea typeface="+mn-lt"/>
                <a:cs typeface="+mn-lt"/>
              </a:rPr>
              <a:t> differences.</a:t>
            </a:r>
            <a:endParaRPr lang="en-US">
              <a:latin typeface="Arial Nova Light"/>
              <a:ea typeface="+mn-lt"/>
              <a:cs typeface="+mn-lt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Cluster 3: High-frequency, highly loyal → Instacart’s “VIP customers.”</a:t>
            </a:r>
            <a:endParaRPr lang="en-US" dirty="0">
              <a:latin typeface="Arial Nova Light"/>
              <a:ea typeface="+mn-lt"/>
              <a:cs typeface="+mn-lt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 • Cluster 1: Low-value users with minimal activity → require </a:t>
            </a:r>
            <a:r>
              <a:rPr lang="en-US" sz="1500">
                <a:latin typeface="Times New Roman"/>
                <a:ea typeface="+mn-lt"/>
                <a:cs typeface="+mn-lt"/>
              </a:rPr>
              <a:t>low-cost engagement strategies.</a:t>
            </a:r>
            <a:endParaRPr lang="en-US">
              <a:latin typeface="Arial Nova Light"/>
              <a:ea typeface="+mn-lt"/>
              <a:cs typeface="+mn-lt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Helps prioritize marketing resources toward high-value customers.</a:t>
            </a:r>
            <a:endParaRPr lang="en-US" dirty="0"/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700" b="1" dirty="0"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700" b="1">
                <a:latin typeface="Times New Roman"/>
                <a:cs typeface="Times New Roman"/>
              </a:rPr>
              <a:t>RFM Insights for Personalization</a:t>
            </a: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+mn-lt"/>
                <a:cs typeface="+mn-lt"/>
              </a:rPr>
              <a:t>• High-frequency users respond well to personalized offers, free delivery, and loyalty programs.</a:t>
            </a: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+mn-lt"/>
                <a:cs typeface="+mn-lt"/>
              </a:rPr>
              <a:t>• High-monetary customers (Cluster 0) may prefer bulk discounts, recipe bundles, or meal kits.</a:t>
            </a: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+mn-lt"/>
                <a:cs typeface="+mn-lt"/>
              </a:rPr>
              <a:t>• Cluster 2 (recent but light shoppers) are strong candidates for first-time coupons and onboarding promotions.</a:t>
            </a: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500" dirty="0"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700" b="1" dirty="0">
                <a:latin typeface="Times New Roman"/>
                <a:cs typeface="Times New Roman"/>
              </a:rPr>
              <a:t>Business Impact</a:t>
            </a:r>
            <a:endParaRPr lang="en-US" sz="1500" dirty="0"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+mn-lt"/>
                <a:cs typeface="+mn-lt"/>
              </a:rPr>
              <a:t>• Enables differentiated customer journeys and targeted communication.</a:t>
            </a: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+mn-lt"/>
                <a:cs typeface="+mn-lt"/>
              </a:rPr>
              <a:t>• Cluster 3 users are ideal for subscription services (e.g., Instacart Express).</a:t>
            </a: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+mn-lt"/>
                <a:cs typeface="+mn-lt"/>
              </a:rPr>
              <a:t>• At-risk users (e.g., Cluster 1 with high recency) can be targeted with win-back campaigns.</a:t>
            </a: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Improves retention, customer lifetime value, and marketing ROI.</a:t>
            </a: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500" dirty="0"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700" b="1">
                <a:latin typeface="Times New Roman"/>
                <a:cs typeface="Times New Roman"/>
              </a:rPr>
              <a:t>Visualization Interpretation</a:t>
            </a: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+mn-lt"/>
                <a:cs typeface="+mn-lt"/>
              </a:rPr>
              <a:t>• Scatter plots clearly show natural group separation (Recency vs Frequency, Frequency vs Monetary).</a:t>
            </a: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+mn-lt"/>
                <a:cs typeface="+mn-lt"/>
              </a:rPr>
              <a:t> • Cluster 3 appears as a distinct high-frequency group.</a:t>
            </a:r>
            <a:endParaRPr lang="en-US" dirty="0">
              <a:latin typeface="Arial Nova Light"/>
              <a:ea typeface="+mn-lt"/>
              <a:cs typeface="+mn-lt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 • Boxplots confirm Cluster 0’s high monetary </a:t>
            </a:r>
            <a:r>
              <a:rPr lang="en-US" sz="1500" err="1">
                <a:latin typeface="Times New Roman"/>
                <a:ea typeface="+mn-lt"/>
                <a:cs typeface="+mn-lt"/>
              </a:rPr>
              <a:t>behaviour</a:t>
            </a:r>
            <a:r>
              <a:rPr lang="en-US" sz="1500">
                <a:latin typeface="Times New Roman"/>
                <a:ea typeface="+mn-lt"/>
                <a:cs typeface="+mn-lt"/>
              </a:rPr>
              <a:t>.</a:t>
            </a:r>
            <a:endParaRPr lang="en-US">
              <a:latin typeface="Arial Nova Light"/>
              <a:ea typeface="+mn-lt"/>
              <a:cs typeface="+mn-lt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 • Visual patterns validate that clustering results are meaningful and actionable.</a:t>
            </a:r>
            <a:endParaRPr lang="en-US"/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500" dirty="0"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500" dirty="0"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500" dirty="0">
              <a:latin typeface="Times New Roman"/>
              <a:cs typeface="Times New Roman"/>
            </a:endParaRPr>
          </a:p>
          <a:p>
            <a:pPr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700" b="1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69CB05-39A4-DA63-A4EE-566E69022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69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3675B-79DB-576D-F2AE-E48178AB8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7670F7-191E-4243-922F-5E4BCC542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82" y="-454581"/>
            <a:ext cx="9525000" cy="1919521"/>
          </a:xfrm>
        </p:spPr>
        <p:txBody>
          <a:bodyPr>
            <a:normAutofit/>
          </a:bodyPr>
          <a:lstStyle/>
          <a:p>
            <a:r>
              <a:rPr lang="en-US" sz="4400" dirty="0">
                <a:ea typeface="+mj-lt"/>
                <a:cs typeface="+mj-lt"/>
              </a:rPr>
              <a:t>Customer Segmentation 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1C410-D196-1FED-7AD7-4307C1AFB9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07040" y="1039365"/>
            <a:ext cx="10637317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1600" b="1" dirty="0">
                <a:latin typeface="Times New Roman"/>
                <a:cs typeface="Times New Roman"/>
              </a:rPr>
              <a:t>Step 1: Feature Calculation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Recency = days since last purchase</a:t>
            </a: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Frequency = total number of orders</a:t>
            </a: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Monetary = average basket size</a:t>
            </a:r>
          </a:p>
          <a:p>
            <a:pPr marL="0" indent="0">
              <a:buClr>
                <a:srgbClr val="000000"/>
              </a:buClr>
              <a:buNone/>
            </a:pPr>
            <a:r>
              <a:rPr lang="en-US" sz="1600" b="1" dirty="0">
                <a:latin typeface="Times New Roman"/>
                <a:cs typeface="Times New Roman"/>
              </a:rPr>
              <a:t>Step 2: Clustering</a:t>
            </a:r>
            <a:endParaRPr lang="en-US" sz="1600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600" dirty="0">
                <a:latin typeface="Times New Roman"/>
                <a:cs typeface="Times New Roman"/>
              </a:rPr>
              <a:t>We used </a:t>
            </a:r>
            <a:r>
              <a:rPr lang="en-US" sz="1600" i="1" dirty="0">
                <a:latin typeface="Times New Roman"/>
                <a:cs typeface="Times New Roman"/>
              </a:rPr>
              <a:t>K=4</a:t>
            </a:r>
            <a:r>
              <a:rPr lang="en-US" sz="1600" dirty="0">
                <a:latin typeface="Times New Roman"/>
                <a:cs typeface="Times New Roman"/>
              </a:rPr>
              <a:t> clusters based on silhouette stability and interpretability.</a:t>
            </a:r>
          </a:p>
          <a:p>
            <a:pPr algn="just">
              <a:buNone/>
            </a:pPr>
            <a:r>
              <a:rPr lang="en-US" sz="1600" b="1" dirty="0">
                <a:latin typeface="Times New Roman"/>
                <a:cs typeface="Times New Roman"/>
              </a:rPr>
              <a:t>Step 3: Cluster Interpretation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D93CB-4F10-62CC-3C6F-00BA7B1CC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CC45A3E5-CA0F-A7B0-A1CC-3E81C643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60" y="3729787"/>
            <a:ext cx="4914774" cy="306519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1216EE3-B331-2068-A41E-0FE7870BB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351073"/>
              </p:ext>
            </p:extLst>
          </p:nvPr>
        </p:nvGraphicFramePr>
        <p:xfrm>
          <a:off x="6887248" y="4428423"/>
          <a:ext cx="3528060" cy="201168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95775701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6577411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2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Cluster</a:t>
                      </a:r>
                      <a:endParaRPr lang="en-GB">
                        <a:effectLst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200" b="1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Description</a:t>
                      </a:r>
                      <a:endParaRPr lang="en-GB">
                        <a:effectLst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621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Cluster 0</a:t>
                      </a:r>
                      <a:endParaRPr lang="en-GB">
                        <a:effectLst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2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High monetary, medium frequency customers</a:t>
                      </a:r>
                      <a:endParaRPr lang="en-GB">
                        <a:effectLst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25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Cluster 1</a:t>
                      </a:r>
                      <a:endParaRPr lang="en-GB">
                        <a:effectLst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2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Low monetary, low frequency</a:t>
                      </a:r>
                      <a:endParaRPr lang="en-GB">
                        <a:effectLst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286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Cluster 2</a:t>
                      </a:r>
                      <a:endParaRPr lang="en-GB">
                        <a:effectLst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2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Medium monetary, low frequency</a:t>
                      </a:r>
                      <a:endParaRPr lang="en-GB">
                        <a:effectLst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495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Cluster 3</a:t>
                      </a:r>
                      <a:endParaRPr lang="en-GB">
                        <a:effectLst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200" kern="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High frequency, moderate monetary</a:t>
                      </a:r>
                      <a:endParaRPr lang="en-GB">
                        <a:effectLst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3043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1E9C3CF-6099-208F-8D0B-BCB942A9E043}"/>
              </a:ext>
            </a:extLst>
          </p:cNvPr>
          <p:cNvSpPr txBox="1"/>
          <p:nvPr/>
        </p:nvSpPr>
        <p:spPr>
          <a:xfrm>
            <a:off x="7486616" y="3909420"/>
            <a:ext cx="23354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>
                <a:solidFill>
                  <a:schemeClr val="tx2"/>
                </a:solidFill>
                <a:latin typeface="Times New Roman"/>
                <a:cs typeface="Times New Roman"/>
              </a:rPr>
              <a:t>Example interpretation</a:t>
            </a:r>
            <a:r>
              <a:rPr lang="en-US" sz="1600" b="1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3696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D8944-6B5A-FA50-7988-E890A20AC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0EB38-1C49-AAE0-1537-5356BB83B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Content Placeholder 8" descr="A chart of different colored dots&#10;&#10;AI-generated content may be incorrect.">
            <a:extLst>
              <a:ext uri="{FF2B5EF4-FFF2-40B4-BE49-F238E27FC236}">
                <a16:creationId xmlns:a16="http://schemas.microsoft.com/office/drawing/2014/main" id="{32FB6809-5B13-D0EF-42F0-2BDF919494B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228394" y="22408"/>
            <a:ext cx="4655021" cy="3736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EE6FC5-339E-D054-E408-3E4F45B1E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272" y="41060"/>
            <a:ext cx="4717397" cy="3586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6F3729-BEDB-466A-F721-7C51A368F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344" y="3715536"/>
            <a:ext cx="4697218" cy="31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8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C8344-AD20-9143-F7D3-F85CEC041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3F3CF-BB1F-E88D-9A63-0D9FEA81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82" y="-454581"/>
            <a:ext cx="9525000" cy="191952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/>
                <a:ea typeface="+mj-lt"/>
                <a:cs typeface="+mj-lt"/>
              </a:rPr>
              <a:t>Product Popularity Prediction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0E4B4-3E09-9242-F7E2-425D59874E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07040" y="1039365"/>
            <a:ext cx="10637317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Step 1: Popularity Label</a:t>
            </a:r>
            <a:endParaRPr lang="en-US" sz="2000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Popular = Top 25% of products by total historical orders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Not Popular = Remaining 75%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Reflects retail long-tail effect: few products drive most sales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Class Distribution</a:t>
            </a:r>
            <a:endParaRPr lang="en-US" sz="2000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Popular: ~12,424 products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Not Popular: ~37,253 products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Slight imbalance, but suitable for supervised ML tasks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6F1FE9-0BAC-017E-86CF-B43F622F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34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D65C-0018-D533-F8F6-FA14D85E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BDCA8B-8E46-636A-0E37-2766245E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82" y="-454581"/>
            <a:ext cx="9525000" cy="191952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/>
                <a:ea typeface="+mj-lt"/>
                <a:cs typeface="+mj-lt"/>
              </a:rPr>
              <a:t>Models Used (Supervised ML)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9E8CC-11EF-B2D5-B1BF-792B694F0B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94087" y="1160317"/>
            <a:ext cx="5102791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1</a:t>
            </a:r>
            <a:r>
              <a:rPr lang="en-US" sz="1600" b="1" dirty="0">
                <a:latin typeface="Times New Roman"/>
                <a:ea typeface="+mn-lt"/>
                <a:cs typeface="+mn-lt"/>
              </a:rPr>
              <a:t>. Logistic Regression (Baseline)</a:t>
            </a:r>
            <a:endParaRPr lang="en-US" sz="1600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Fast, interpretable linear model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Provides benchmark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Limited for nonlinear patterns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 sz="1600" b="1" dirty="0">
              <a:latin typeface="Times New Roman"/>
              <a:ea typeface="+mn-lt"/>
              <a:cs typeface="Times New Roman"/>
            </a:endParaRPr>
          </a:p>
          <a:p>
            <a:pPr algn="just">
              <a:buNone/>
            </a:pPr>
            <a:r>
              <a:rPr lang="en-US" sz="1600" b="1" dirty="0">
                <a:latin typeface="Times New Roman"/>
                <a:ea typeface="+mn-lt"/>
                <a:cs typeface="+mn-lt"/>
              </a:rPr>
              <a:t>2. Decision Tree</a:t>
            </a:r>
            <a:endParaRPr lang="en-US" sz="1600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Learns hierarchical rules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Captures nonlinear interactions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Simple but prone to overfitting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 sz="1600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600" b="1" dirty="0">
                <a:latin typeface="Times New Roman"/>
                <a:ea typeface="+mn-lt"/>
                <a:cs typeface="+mn-lt"/>
              </a:rPr>
              <a:t>3. Random Forest (Best Performing)</a:t>
            </a:r>
            <a:endParaRPr lang="en-US" sz="1600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Ensemble of many trees (majority vote)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Reduces overfitting, improves stability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Handles category interactions and nonlinear </a:t>
            </a:r>
            <a:r>
              <a:rPr lang="en-US" sz="1600" err="1">
                <a:latin typeface="Times New Roman"/>
                <a:ea typeface="+mn-lt"/>
                <a:cs typeface="+mn-lt"/>
              </a:rPr>
              <a:t>behaviour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EAFD2C-849E-2C7A-3452-5B46AF0CF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FA9730F-EFC7-AE56-AD14-1DADCD07C876}"/>
              </a:ext>
            </a:extLst>
          </p:cNvPr>
          <p:cNvSpPr txBox="1">
            <a:spLocks/>
          </p:cNvSpPr>
          <p:nvPr/>
        </p:nvSpPr>
        <p:spPr>
          <a:xfrm>
            <a:off x="6463630" y="1161527"/>
            <a:ext cx="5096744" cy="1757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/>
                <a:ea typeface="+mn-lt"/>
                <a:cs typeface="+mn-lt"/>
              </a:rPr>
              <a:t>Why Random Forest Performed Best</a:t>
            </a:r>
            <a:endParaRPr lang="en-US" sz="1600" b="1">
              <a:latin typeface="Times New Roman"/>
              <a:cs typeface="Times New Roman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Captures complex relationships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Robust to noise &amp; class imbalance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Models feature interactions</a:t>
            </a:r>
            <a:endParaRPr lang="en-US" sz="1600">
              <a:latin typeface="Times New Roman"/>
              <a:cs typeface="Times New Roman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Achieved highest ROC-AUC and accuracy</a:t>
            </a:r>
            <a:endParaRPr lang="en-US" sz="1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637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25688-6372-EEF8-6DAC-9A37AE436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8AE6B3-ACF9-77F2-182C-D6ADF4B7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658" y="-696486"/>
            <a:ext cx="9931782" cy="1919521"/>
          </a:xfrm>
        </p:spPr>
        <p:txBody>
          <a:bodyPr>
            <a:normAutofit/>
          </a:bodyPr>
          <a:lstStyle/>
          <a:p>
            <a:br>
              <a:rPr lang="en-US" b="1" dirty="0">
                <a:latin typeface="Times New Roman"/>
              </a:rPr>
            </a:br>
            <a:r>
              <a:rPr lang="en-US" b="1" dirty="0">
                <a:latin typeface="Times New Roman"/>
                <a:cs typeface="Times New Roman"/>
              </a:rPr>
              <a:t>Performance Insights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940BE-9B0B-5B5B-5D7D-A30FA32AEB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25183" y="743032"/>
            <a:ext cx="10637317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Key Features Used</a:t>
            </a:r>
            <a:endParaRPr lang="en-US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Reorder Ratio — strongest predictor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Department Encoding — broad category influence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Aisle Encoding — granular category signals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Feature combination helps models understand how much, how often, and in what context products are purchased.</a:t>
            </a:r>
            <a:br>
              <a:rPr lang="en-US" dirty="0">
                <a:latin typeface="Times New Roman"/>
                <a:ea typeface="+mn-lt"/>
                <a:cs typeface="+mn-lt"/>
              </a:rPr>
            </a:br>
            <a:endParaRPr lang="en-US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418AA-8225-519B-84F2-BEA9F8DA6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A48070F-8D63-F4D3-F10F-DB4BBBCF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94" y="3431593"/>
            <a:ext cx="7601858" cy="31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8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6612-5503-AB8A-9CDC-AE66A88A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D2C3E3-BCED-80A8-2ADC-688CFBC3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325" y="-454581"/>
            <a:ext cx="9931782" cy="1919521"/>
          </a:xfrm>
        </p:spPr>
        <p:txBody>
          <a:bodyPr>
            <a:normAutofit/>
          </a:bodyPr>
          <a:lstStyle/>
          <a:p>
            <a:br>
              <a:rPr lang="en-US" b="1" dirty="0">
                <a:latin typeface="Times New Roman"/>
              </a:rPr>
            </a:b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>
                <a:latin typeface="Times New Roman"/>
                <a:ea typeface="+mj-lt"/>
                <a:cs typeface="+mj-lt"/>
              </a:rPr>
              <a:t>Final Outcome of Supervised Learning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EBAF6-B3DF-8249-FC2B-77C7981488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72664" y="1188327"/>
            <a:ext cx="10637317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2400" dirty="0">
                <a:latin typeface="Times New Roman"/>
                <a:ea typeface="+mn-lt"/>
                <a:cs typeface="Times New Roman"/>
              </a:rPr>
              <a:t>•</a:t>
            </a:r>
            <a:r>
              <a:rPr lang="en-US" sz="2400" dirty="0">
                <a:latin typeface="Times New Roman"/>
                <a:ea typeface="+mn-lt"/>
                <a:cs typeface="+mn-lt"/>
              </a:rPr>
              <a:t> Product popularity is highly predictable using behavioral + category features</a:t>
            </a:r>
            <a:endParaRPr lang="en-US" sz="24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• Random Forest provides the most reliable ranking of popularity probability</a:t>
            </a:r>
          </a:p>
          <a:p>
            <a:pPr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• Enables:</a:t>
            </a:r>
          </a:p>
          <a:p>
            <a:pPr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– Smarter inventory planning</a:t>
            </a:r>
          </a:p>
          <a:p>
            <a:pPr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– More effective promotions</a:t>
            </a:r>
          </a:p>
          <a:p>
            <a:pPr algn="just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– Personalized product recommendations</a:t>
            </a:r>
          </a:p>
          <a:p>
            <a:pPr>
              <a:buNone/>
            </a:pPr>
            <a:r>
              <a:rPr lang="en-US" sz="2400" dirty="0">
                <a:latin typeface="Times New Roman"/>
                <a:ea typeface="+mn-lt"/>
                <a:cs typeface="Times New Roman"/>
              </a:rPr>
              <a:t>– </a:t>
            </a:r>
            <a:r>
              <a:rPr lang="en-US" sz="2400" dirty="0">
                <a:latin typeface="Times New Roman"/>
                <a:ea typeface="+mn-lt"/>
                <a:cs typeface="+mn-lt"/>
              </a:rPr>
              <a:t>Better demand forecasting</a:t>
            </a:r>
          </a:p>
          <a:p>
            <a:pPr>
              <a:buNone/>
            </a:pP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7FAB3-D96D-4E71-11B4-47FEA528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30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C7907-44CC-D467-5090-CCBD554A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DF1F9D-8500-3429-5AF1-BDAD5963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468" y="-684391"/>
            <a:ext cx="9931782" cy="1919521"/>
          </a:xfrm>
        </p:spPr>
        <p:txBody>
          <a:bodyPr>
            <a:normAutofit/>
          </a:bodyPr>
          <a:lstStyle/>
          <a:p>
            <a:br>
              <a:rPr lang="en-US" b="1" dirty="0">
                <a:latin typeface="Times New Roman"/>
              </a:rPr>
            </a:br>
            <a:r>
              <a:rPr lang="en-US" b="1" dirty="0">
                <a:latin typeface="Times New Roman"/>
                <a:cs typeface="Times New Roman"/>
              </a:rPr>
              <a:t> Feature Importance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452B6-6FC7-9CBA-0FF2-40C29D30D7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40993" y="4474411"/>
            <a:ext cx="7305079" cy="210262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endParaRPr lang="en-US" b="1" dirty="0">
              <a:latin typeface="Times New Roman"/>
              <a:ea typeface="+mn-lt"/>
              <a:cs typeface="+mn-lt"/>
            </a:endParaRPr>
          </a:p>
          <a:p>
            <a:pPr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Example insights:</a:t>
            </a:r>
          </a:p>
          <a:p>
            <a:pPr>
              <a:buNone/>
            </a:pPr>
            <a:r>
              <a:rPr lang="en-US" dirty="0">
                <a:latin typeface="Times New Roman"/>
                <a:ea typeface="+mn-lt"/>
                <a:cs typeface="Times New Roman"/>
              </a:rPr>
              <a:t>– </a:t>
            </a:r>
            <a:r>
              <a:rPr lang="en-US" dirty="0">
                <a:latin typeface="Times New Roman"/>
                <a:ea typeface="+mn-lt"/>
                <a:cs typeface="+mn-lt"/>
              </a:rPr>
              <a:t>Reorder ratio is the strongest predictor of popularity</a:t>
            </a:r>
            <a:endParaRPr lang="en-US"/>
          </a:p>
          <a:p>
            <a:pPr marL="0" indent="0">
              <a:buNone/>
            </a:pPr>
            <a:r>
              <a:rPr lang="en-US" dirty="0">
                <a:latin typeface="Times New Roman"/>
                <a:ea typeface="+mn-lt"/>
                <a:cs typeface="Times New Roman"/>
              </a:rPr>
              <a:t>– </a:t>
            </a:r>
            <a:r>
              <a:rPr lang="en-US" dirty="0">
                <a:latin typeface="Times New Roman"/>
                <a:ea typeface="+mn-lt"/>
                <a:cs typeface="+mn-lt"/>
              </a:rPr>
              <a:t>Department and aisle categories have moderate influenc</a:t>
            </a:r>
            <a:r>
              <a:rPr lang="en-US" dirty="0">
                <a:ea typeface="+mn-lt"/>
                <a:cs typeface="+mn-lt"/>
              </a:rPr>
              <a:t>e</a:t>
            </a:r>
            <a:br>
              <a:rPr lang="en-US" dirty="0">
                <a:latin typeface="Times New Roman"/>
                <a:ea typeface="+mn-lt"/>
                <a:cs typeface="+mn-lt"/>
              </a:rPr>
            </a:br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1D04D-B7CF-10AC-A571-8A718A673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F17472-A3EA-E348-9DFC-7A321736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88" y="1123724"/>
            <a:ext cx="4890559" cy="30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9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49CFC-D4DC-1C25-8FFA-2BD8CDBD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B8F117-9CC2-AE12-986D-2BFB492E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325" y="-454581"/>
            <a:ext cx="9931782" cy="191952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ea typeface="+mj-lt"/>
                <a:cs typeface="+mj-lt"/>
              </a:rPr>
              <a:t>Conclusion 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F5B0F-3DEF-EB62-8645-CEAC6F23BB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72664" y="1188327"/>
            <a:ext cx="10637317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Customer Insights</a:t>
            </a:r>
            <a:endParaRPr lang="en-US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RFM + K-Means successfully segmented customers into 4 distinct groups based on recency, frequency, and basket size.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Segments reveal differences in loyalty, engagement, and spending.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Results support personalized marketing, retention strategies, and customer lifecycle management.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Product Insights</a:t>
            </a:r>
            <a:endParaRPr lang="en-US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ML models classified products into high vs low popularity tiers.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Random Forest delivered the strongest performance across all metrics.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Feature importance shows reorder ratio is the most powerful predictor of popularity.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Helps optimize inventory, reduce stockouts, and enhance recommendations.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F9913F-54F8-59E7-49E5-B18100CCD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1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37" y="1478396"/>
            <a:ext cx="3710355" cy="3445297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/>
                <a:cs typeface="Times New Roman"/>
              </a:rPr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endParaRPr lang="en-US" b="1" dirty="0"/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E-commerce growth has created massive customer interaction data. Every browse, order, and reorder provides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behavioural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patterns useful for improving inventory, pricing, recommendations, and marketing. Online grocery shopping is especially repetitive and dynamic, making data-driven insights essential.</a:t>
            </a:r>
            <a:endParaRPr lang="en-US" sz="200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CADFD-AC65-3818-6110-4813009B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C3CE3A-BA7E-D7F7-97A8-87A5343E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325" y="-454581"/>
            <a:ext cx="9931782" cy="191952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ea typeface="+mj-lt"/>
                <a:cs typeface="+mj-lt"/>
              </a:rPr>
              <a:t>Conclusion 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3A5A3-9E49-04A4-BE01-89DEFCB899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72664" y="1188327"/>
            <a:ext cx="10637317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Operational Insights</a:t>
            </a:r>
            <a:endParaRPr lang="en-US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Peak ordering times and weekly rhythms highlight opportunities for staffing, replenishment, and delivery optimization.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Produce and dairy dominance underscores the need for strong supply chain control for perishables.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Cross-category patterns support better cross-selling and bundling strategies.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Overall Impact</a:t>
            </a:r>
            <a:endParaRPr lang="en-US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This study demonstrates that combining EDA, customer segmentation, and predictive modelling creates a strong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analytic framework that supports strategic decision-making in e-commerce.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Data-driven approaches improve customer satisfaction, operational efficiency, and long-term competitiveness.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4174C6-4C42-2DE2-0142-2209509BE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31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E7C6-66C5-F6A6-E480-BCB96E69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4D2ADE-D5D6-669B-5256-46058EAA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325" y="-454581"/>
            <a:ext cx="9931782" cy="191952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ea typeface="+mj-lt"/>
                <a:cs typeface="+mj-lt"/>
              </a:rPr>
              <a:t>Future Extensions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0BC03-6D24-88AB-BF5B-B9711B3F2C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72664" y="1188327"/>
            <a:ext cx="10637317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b="1" dirty="0">
                <a:latin typeface="Times New Roman"/>
                <a:ea typeface="+mn-lt"/>
                <a:cs typeface="+mn-lt"/>
              </a:rPr>
              <a:t>Future Work</a:t>
            </a:r>
            <a:endParaRPr lang="en-US" b="1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Incorporate pricing, discounts, and review sentiment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Add time-series forecasting for product demand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Build deep learning models for personalized recommendations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Use sequence models to analyze shopping </a:t>
            </a:r>
            <a:r>
              <a:rPr lang="en-US" err="1">
                <a:latin typeface="Times New Roman"/>
                <a:ea typeface="+mn-lt"/>
                <a:cs typeface="+mn-lt"/>
              </a:rPr>
              <a:t>behaviour</a:t>
            </a:r>
            <a:r>
              <a:rPr lang="en-US" dirty="0">
                <a:latin typeface="Times New Roman"/>
                <a:ea typeface="+mn-lt"/>
                <a:cs typeface="+mn-lt"/>
              </a:rPr>
              <a:t> over time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• Compare model performance across regions or customer cohorts</a:t>
            </a: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dirty="0">
                <a:latin typeface="Times New Roman"/>
                <a:ea typeface="+mn-lt"/>
                <a:cs typeface="+mn-lt"/>
              </a:rPr>
              <a:t>These extensions would enhance practical value and deepen insights for large-scale e-commerce applications.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F376B9-AC09-DACF-EF3E-978EE7572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20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FE7C5-C033-9CE5-E75D-473E6F04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33910-E2EC-9724-C4B9-D4D53431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325" y="-454581"/>
            <a:ext cx="9931782" cy="191952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/>
                <a:ea typeface="+mj-lt"/>
                <a:cs typeface="+mj-lt"/>
              </a:rPr>
              <a:t>References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930EA-3049-4A8E-A75F-291D00392B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72664" y="1188327"/>
            <a:ext cx="10637317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Instacart Online Grocery Shopping Dataset, Kaggle.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Scikit-learn Documentation: </a:t>
            </a:r>
            <a:r>
              <a:rPr lang="en-US" dirty="0">
                <a:latin typeface="Times New Roman"/>
                <a:ea typeface="+mn-lt"/>
                <a:cs typeface="+mn-lt"/>
                <a:hlinkClick r:id="rId3"/>
              </a:rPr>
              <a:t>https://scikit-learn.org/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Seaborn Visualization Library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Pandas Documentation</a:t>
            </a:r>
            <a:endParaRPr lang="en-US" dirty="0">
              <a:latin typeface="Times New Roman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+mn-lt"/>
              </a:rPr>
              <a:t>Matplotlib Documentation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49C35C-0A54-C06F-BF20-3AC238CD0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5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502" y="1203116"/>
            <a:ext cx="4602483" cy="4896019"/>
          </a:xfrm>
        </p:spPr>
        <p:txBody>
          <a:bodyPr/>
          <a:lstStyle/>
          <a:p>
            <a:pPr algn="ctr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16115-5236-CB2E-2D1C-1B98AC20C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CC28D9-E1D9-5094-27A8-04B04F30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06" y="-561243"/>
            <a:ext cx="3710355" cy="3445297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/>
                <a:cs typeface="Times New Roman"/>
              </a:rPr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A02F6-2931-9CB5-C1C9-389A79BF1A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42194" y="-202"/>
            <a:ext cx="7953909" cy="427721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b="1" dirty="0">
                <a:latin typeface="Times New Roman"/>
                <a:ea typeface="+mn-lt"/>
                <a:cs typeface="+mn-lt"/>
              </a:rPr>
              <a:t>Customer </a:t>
            </a:r>
            <a:r>
              <a:rPr lang="en-US" sz="2000" b="1" err="1">
                <a:latin typeface="Times New Roman"/>
                <a:ea typeface="+mn-lt"/>
                <a:cs typeface="+mn-lt"/>
              </a:rPr>
              <a:t>Behaviour</a:t>
            </a:r>
            <a:r>
              <a:rPr lang="en-US" sz="2000" b="1" dirty="0">
                <a:latin typeface="Times New Roman"/>
                <a:ea typeface="+mn-lt"/>
                <a:cs typeface="+mn-lt"/>
              </a:rPr>
              <a:t> &amp; Segmentation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-  Customers differ in frequency, spending, and reorder tendencies. Segmenting them enables targeted marketing, better retention, and optimized promotions.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b="1" dirty="0">
                <a:solidFill>
                  <a:srgbClr val="09283F"/>
                </a:solidFill>
                <a:latin typeface="Times New Roman"/>
                <a:ea typeface="+mn-lt"/>
                <a:cs typeface="Times New Roman"/>
              </a:rPr>
              <a:t>Product Popularity Prediction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- Some products consistently dominate sales. Understanding why helps with inventory management, assortment planning, and advertising.</a:t>
            </a:r>
            <a:endParaRPr lang="en-US" sz="2000">
              <a:latin typeface="Times New Roman"/>
              <a:cs typeface="Times New Roman"/>
            </a:endParaRPr>
          </a:p>
          <a:p>
            <a:endParaRPr lang="en-US" sz="2000" dirty="0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83F1C-A67E-6A69-DACC-6B687CD56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53430-46FE-72F6-F4A5-B412536535E5}"/>
              </a:ext>
            </a:extLst>
          </p:cNvPr>
          <p:cNvSpPr txBox="1"/>
          <p:nvPr/>
        </p:nvSpPr>
        <p:spPr>
          <a:xfrm>
            <a:off x="550015" y="3726925"/>
            <a:ext cx="60960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126169"/>
                </a:solidFill>
                <a:latin typeface="Times New Roman"/>
              </a:rPr>
              <a:t>Goals</a:t>
            </a:r>
            <a:endParaRPr lang="en-GB" dirty="0"/>
          </a:p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225F-C3E5-C1D8-ACA4-49A572BADED7}"/>
              </a:ext>
            </a:extLst>
          </p:cNvPr>
          <p:cNvSpPr txBox="1"/>
          <p:nvPr/>
        </p:nvSpPr>
        <p:spPr>
          <a:xfrm>
            <a:off x="3832917" y="3291497"/>
            <a:ext cx="7963759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imes New Roman"/>
                <a:cs typeface="Times New Roman"/>
              </a:rPr>
              <a:t>Customer Segmentation</a:t>
            </a:r>
            <a:r>
              <a:rPr lang="en-US" sz="2000" dirty="0">
                <a:latin typeface="Times New Roman"/>
                <a:cs typeface="Times New Roman"/>
              </a:rPr>
              <a:t> using RFM </a:t>
            </a:r>
            <a:r>
              <a:rPr lang="en-US" sz="2000" err="1">
                <a:latin typeface="Times New Roman"/>
                <a:cs typeface="Times New Roman"/>
              </a:rPr>
              <a:t>behavioural</a:t>
            </a:r>
            <a:r>
              <a:rPr lang="en-US" sz="2000" dirty="0">
                <a:latin typeface="Times New Roman"/>
                <a:cs typeface="Times New Roman"/>
              </a:rPr>
              <a:t> features and </a:t>
            </a:r>
            <a:r>
              <a:rPr lang="en-US" sz="2000" b="1" dirty="0">
                <a:latin typeface="Times New Roman"/>
                <a:cs typeface="Times New Roman"/>
              </a:rPr>
              <a:t>K-Means clustering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b="1" dirty="0">
                <a:latin typeface="Times New Roman"/>
                <a:cs typeface="Times New Roman"/>
              </a:rPr>
              <a:t>Product Popularity Prediction</a:t>
            </a:r>
            <a:r>
              <a:rPr lang="en-US" sz="2000" dirty="0">
                <a:latin typeface="Times New Roman"/>
                <a:cs typeface="Times New Roman"/>
              </a:rPr>
              <a:t> using machine learning models:</a:t>
            </a:r>
            <a:br>
              <a:rPr lang="en-US" sz="2000" dirty="0">
                <a:latin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• Logistic Regression</a:t>
            </a:r>
            <a:br>
              <a:rPr lang="en-US" sz="2000" dirty="0">
                <a:latin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• Decision Tree</a:t>
            </a:r>
            <a:br>
              <a:rPr lang="en-US" sz="2000" dirty="0">
                <a:latin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• Random Forest</a:t>
            </a:r>
            <a:endParaRPr lang="en-US" sz="2000"/>
          </a:p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5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990" y="-366856"/>
            <a:ext cx="9525000" cy="191952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/>
                <a:cs typeface="Times New Roman"/>
              </a:rPr>
              <a:t>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569D-4B51-26CD-C967-65D3F4059D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10652" y="1042230"/>
            <a:ext cx="11409946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900" b="1" dirty="0">
                <a:latin typeface="Times New Roman"/>
              </a:rPr>
              <a:t>Data Integration &amp; Architecture</a:t>
            </a:r>
            <a:br>
              <a:rPr lang="en-US" sz="1900" b="1" dirty="0">
                <a:latin typeface="Times New Roman"/>
                <a:ea typeface="+mn-lt"/>
                <a:cs typeface="+mn-lt"/>
              </a:rPr>
            </a:br>
            <a:r>
              <a:rPr lang="en-US" sz="1900" b="1" dirty="0">
                <a:latin typeface="Times New Roman"/>
              </a:rPr>
              <a:t> • </a:t>
            </a:r>
            <a:r>
              <a:rPr lang="en-US" sz="1900" dirty="0">
                <a:latin typeface="Times New Roman"/>
              </a:rPr>
              <a:t>Merged six Instacart tables (orders, products, aisles, departments, prior/train data) using </a:t>
            </a:r>
            <a:r>
              <a:rPr lang="en-US" sz="1900" dirty="0" err="1">
                <a:latin typeface="Times New Roman"/>
              </a:rPr>
              <a:t>product_id</a:t>
            </a:r>
            <a:r>
              <a:rPr lang="en-US" sz="1900" dirty="0">
                <a:latin typeface="Times New Roman"/>
              </a:rPr>
              <a:t>, </a:t>
            </a:r>
            <a:r>
              <a:rPr lang="en-US" sz="1900" dirty="0" err="1">
                <a:latin typeface="Times New Roman"/>
              </a:rPr>
              <a:t>order_id</a:t>
            </a:r>
            <a:r>
              <a:rPr lang="en-US" sz="1900" dirty="0">
                <a:latin typeface="Times New Roman"/>
              </a:rPr>
              <a:t>, </a:t>
            </a:r>
            <a:r>
              <a:rPr lang="en-US" sz="1900" dirty="0" err="1">
                <a:latin typeface="Times New Roman"/>
              </a:rPr>
              <a:t>user_id</a:t>
            </a:r>
            <a:r>
              <a:rPr lang="en-US" sz="1900" dirty="0">
                <a:latin typeface="Times New Roman"/>
              </a:rPr>
              <a:t>.</a:t>
            </a:r>
            <a:br>
              <a:rPr lang="en-US" sz="1900" dirty="0">
                <a:latin typeface="Times New Roman"/>
                <a:ea typeface="+mn-lt"/>
                <a:cs typeface="+mn-lt"/>
              </a:rPr>
            </a:br>
            <a:r>
              <a:rPr lang="en-US" sz="1900" dirty="0">
                <a:latin typeface="Times New Roman"/>
              </a:rPr>
              <a:t> • Optimized memory for 32M+ rows using efficient Pandas operations and appropriate data types.</a:t>
            </a:r>
            <a:br>
              <a:rPr lang="en-US" sz="1900" dirty="0">
                <a:latin typeface="Times New Roman"/>
                <a:ea typeface="+mn-lt"/>
                <a:cs typeface="+mn-lt"/>
              </a:rPr>
            </a:br>
            <a:r>
              <a:rPr lang="en-US" sz="1900" dirty="0">
                <a:latin typeface="Times New Roman"/>
              </a:rPr>
              <a:t> • Validated merged data by checking row counts, missing values, duplicates, and categorical consistency.</a:t>
            </a:r>
            <a:endParaRPr lang="en-US" sz="19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900" b="1" dirty="0">
                <a:latin typeface="Times New Roman"/>
              </a:rPr>
              <a:t>RFM Feature Computation</a:t>
            </a:r>
            <a:br>
              <a:rPr lang="en-US" sz="1900" b="1" dirty="0">
                <a:latin typeface="Times New Roman"/>
                <a:ea typeface="+mn-lt"/>
                <a:cs typeface="+mn-lt"/>
              </a:rPr>
            </a:br>
            <a:r>
              <a:rPr lang="en-US" sz="1900" b="1" dirty="0">
                <a:latin typeface="Times New Roman"/>
              </a:rPr>
              <a:t> • </a:t>
            </a:r>
            <a:r>
              <a:rPr lang="en-US" sz="1900" dirty="0">
                <a:latin typeface="Times New Roman"/>
              </a:rPr>
              <a:t>Recency: days since last purchase</a:t>
            </a:r>
            <a:br>
              <a:rPr lang="en-US" sz="1900" dirty="0">
                <a:latin typeface="Times New Roman"/>
                <a:ea typeface="+mn-lt"/>
                <a:cs typeface="+mn-lt"/>
              </a:rPr>
            </a:br>
            <a:r>
              <a:rPr lang="en-US" sz="1900" dirty="0">
                <a:latin typeface="Times New Roman"/>
              </a:rPr>
              <a:t> • Frequency: total number of orders</a:t>
            </a:r>
            <a:br>
              <a:rPr lang="en-US" sz="1900" dirty="0">
                <a:latin typeface="Times New Roman"/>
                <a:ea typeface="+mn-lt"/>
                <a:cs typeface="+mn-lt"/>
              </a:rPr>
            </a:br>
            <a:r>
              <a:rPr lang="en-US" sz="1900" dirty="0">
                <a:latin typeface="Times New Roman"/>
              </a:rPr>
              <a:t> • Monetary: average basket size / spend</a:t>
            </a:r>
            <a:br>
              <a:rPr lang="en-US" sz="1900" dirty="0">
                <a:latin typeface="Times New Roman"/>
                <a:ea typeface="+mn-lt"/>
                <a:cs typeface="+mn-lt"/>
              </a:rPr>
            </a:br>
            <a:r>
              <a:rPr lang="en-US" sz="1900" dirty="0">
                <a:latin typeface="Times New Roman"/>
              </a:rPr>
              <a:t> • All RFM features were scaled using </a:t>
            </a:r>
            <a:r>
              <a:rPr lang="en-US" sz="1900" err="1">
                <a:latin typeface="Times New Roman"/>
              </a:rPr>
              <a:t>StandardScaler</a:t>
            </a:r>
            <a:r>
              <a:rPr lang="en-US" sz="1900" dirty="0">
                <a:latin typeface="Times New Roman"/>
              </a:rPr>
              <a:t> before clustering to ensure equal contribution in K-Means.</a:t>
            </a:r>
            <a:endParaRPr lang="en-US" sz="19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900" b="1" dirty="0">
                <a:latin typeface="Times New Roman"/>
              </a:rPr>
              <a:t>Machine Learning Pipeline</a:t>
            </a:r>
            <a:br>
              <a:rPr lang="en-US" sz="1900" b="1" dirty="0">
                <a:latin typeface="Times New Roman"/>
                <a:ea typeface="+mn-lt"/>
                <a:cs typeface="+mn-lt"/>
              </a:rPr>
            </a:br>
            <a:r>
              <a:rPr lang="en-US" sz="1900" b="1" dirty="0">
                <a:latin typeface="Times New Roman"/>
              </a:rPr>
              <a:t> • </a:t>
            </a:r>
            <a:r>
              <a:rPr lang="en-US" sz="1900" dirty="0">
                <a:latin typeface="Times New Roman"/>
              </a:rPr>
              <a:t>Selected key product features and engineered popularity labels using the 75th percentile threshold.</a:t>
            </a:r>
            <a:br>
              <a:rPr lang="en-US" sz="1900" dirty="0">
                <a:latin typeface="Times New Roman"/>
                <a:ea typeface="+mn-lt"/>
                <a:cs typeface="+mn-lt"/>
              </a:rPr>
            </a:br>
            <a:r>
              <a:rPr lang="en-US" sz="1900" dirty="0">
                <a:latin typeface="Times New Roman"/>
              </a:rPr>
              <a:t> • Applied stratified train–test split to balance classes.</a:t>
            </a:r>
            <a:br>
              <a:rPr lang="en-US" sz="1900" dirty="0">
                <a:latin typeface="Times New Roman"/>
                <a:ea typeface="+mn-lt"/>
                <a:cs typeface="+mn-lt"/>
              </a:rPr>
            </a:br>
            <a:r>
              <a:rPr lang="en-US" sz="1900" dirty="0">
                <a:latin typeface="Times New Roman"/>
              </a:rPr>
              <a:t> • Trained Logistic Regression, Decision Tree, and Random Forest models.</a:t>
            </a:r>
            <a:br>
              <a:rPr lang="en-US" sz="1900" dirty="0">
                <a:latin typeface="Times New Roman"/>
                <a:ea typeface="+mn-lt"/>
                <a:cs typeface="+mn-lt"/>
              </a:rPr>
            </a:br>
            <a:r>
              <a:rPr lang="en-US" sz="1900" dirty="0">
                <a:latin typeface="Times New Roman"/>
              </a:rPr>
              <a:t> • Evaluated using accuracy, precision, recall, F1-score, and ROC-AUC.</a:t>
            </a:r>
            <a:endParaRPr lang="en-US" sz="1900">
              <a:latin typeface="Times New Roman"/>
              <a:cs typeface="Times New Roman"/>
            </a:endParaRPr>
          </a:p>
          <a:p>
            <a:pPr>
              <a:buClr>
                <a:srgbClr val="000000"/>
              </a:buClr>
            </a:pPr>
            <a:endParaRPr lang="en-US" sz="1900" dirty="0">
              <a:latin typeface="Arial Nova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FA23-AB5B-BA88-E233-DE14DED5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91B0C-DE3D-7C3C-0F11-38528D016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1A0F2-7ADC-FB8A-4904-3FEB7684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03" y="-471769"/>
            <a:ext cx="9525000" cy="191952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/>
                <a:ea typeface="+mj-lt"/>
                <a:cs typeface="+mj-lt"/>
              </a:rPr>
              <a:t>Project Workflow Overview</a:t>
            </a:r>
            <a:endParaRPr lang="en-US" sz="4400" b="1">
              <a:latin typeface="Times New Roman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40226-E38F-7150-F8F9-86F09B19E2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7524" y="1042230"/>
            <a:ext cx="5291859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-US" sz="1600" b="1" dirty="0">
                <a:latin typeface="Times New Roman"/>
                <a:cs typeface="Times New Roman"/>
              </a:rPr>
              <a:t>1. Data Acquisition</a:t>
            </a:r>
            <a:endParaRPr lang="en-US" sz="1600" dirty="0">
              <a:latin typeface="Times New Roman"/>
              <a:cs typeface="Times New Roman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Loaded Instacart 2017 Online Grocery Dataset into </a:t>
            </a:r>
            <a:r>
              <a:rPr lang="en-US" sz="1600" dirty="0" err="1">
                <a:latin typeface="Times New Roman"/>
                <a:ea typeface="+mn-lt"/>
                <a:cs typeface="+mn-lt"/>
              </a:rPr>
              <a:t>Jupyter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Notebook</a:t>
            </a:r>
            <a:endParaRPr lang="en-US" sz="1600" dirty="0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Imported all CSV files (orders, products, aisles, departments, prior/train data)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b="1" dirty="0">
                <a:latin typeface="Times New Roman"/>
                <a:cs typeface="Times New Roman"/>
              </a:rPr>
              <a:t>2. Data Cleaning &amp; Merging</a:t>
            </a:r>
            <a:endParaRPr lang="en-US" sz="1600" dirty="0">
              <a:latin typeface="Times New Roman"/>
              <a:cs typeface="Times New Roman"/>
            </a:endParaRPr>
          </a:p>
          <a:p>
            <a:pPr marL="0" indent="0">
              <a:buClr>
                <a:srgbClr val="000000"/>
              </a:buClr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Combined multiple relational tables using shared keys</a:t>
            </a:r>
            <a:endParaRPr lang="en-US" sz="1600" dirty="0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r>
              <a:rPr lang="en-US" sz="1600" dirty="0">
                <a:latin typeface="Times New Roman"/>
                <a:ea typeface="+mn-lt"/>
                <a:cs typeface="+mn-lt"/>
              </a:rPr>
              <a:t>• Built a unified dataset with product, user, order, and reorder information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endParaRPr lang="en-US" sz="16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600" b="1" dirty="0">
                <a:latin typeface="Times New Roman"/>
                <a:cs typeface="Times New Roman"/>
              </a:rPr>
              <a:t>3. Exploratory Data Analysis (EDA)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buClr>
                <a:srgbClr val="000000"/>
              </a:buClr>
            </a:pPr>
            <a:r>
              <a:rPr lang="en-US" sz="1600" dirty="0">
                <a:latin typeface="Times New Roman"/>
                <a:ea typeface="+mn-lt"/>
                <a:cs typeface="+mn-lt"/>
              </a:rPr>
              <a:t>Visualized: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dirty="0">
                <a:latin typeface="Times New Roman"/>
                <a:ea typeface="+mn-lt"/>
                <a:cs typeface="+mn-lt"/>
              </a:rPr>
              <a:t> • Top departments &amp; aisles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dirty="0">
                <a:latin typeface="Times New Roman"/>
                <a:ea typeface="+mn-lt"/>
                <a:cs typeface="+mn-lt"/>
              </a:rPr>
              <a:t> • Daily and hourly shopping trends</a:t>
            </a:r>
            <a:br>
              <a:rPr lang="en-US" sz="1600" dirty="0">
                <a:latin typeface="Times New Roman"/>
                <a:ea typeface="+mn-lt"/>
                <a:cs typeface="+mn-lt"/>
              </a:rPr>
            </a:br>
            <a:r>
              <a:rPr lang="en-US" sz="1600" dirty="0">
                <a:latin typeface="Times New Roman"/>
                <a:ea typeface="+mn-lt"/>
                <a:cs typeface="+mn-lt"/>
              </a:rPr>
              <a:t> • Reorder ratio distributions</a:t>
            </a:r>
            <a:endParaRPr lang="en-US" sz="1600">
              <a:latin typeface="Times New Roman"/>
              <a:cs typeface="Times New Roman"/>
            </a:endParaRPr>
          </a:p>
          <a:p>
            <a:pPr>
              <a:buClr>
                <a:srgbClr val="000000"/>
              </a:buClr>
            </a:pPr>
            <a:endParaRPr lang="en-US" sz="1200" b="1" dirty="0">
              <a:latin typeface="Times New Roman"/>
              <a:cs typeface="Times New Roman"/>
            </a:endParaRPr>
          </a:p>
          <a:p>
            <a:pPr marL="0" indent="0">
              <a:buClr>
                <a:srgbClr val="000000"/>
              </a:buClr>
              <a:buNone/>
            </a:pPr>
            <a:endParaRPr lang="en-US" sz="1200" b="1" dirty="0">
              <a:latin typeface="Times New Roman"/>
              <a:cs typeface="Times New Roman"/>
            </a:endParaRPr>
          </a:p>
          <a:p>
            <a:pPr>
              <a:buClr>
                <a:srgbClr val="000000"/>
              </a:buClr>
            </a:pP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A5CC1B-E3B6-B0BE-039A-2CF586AAE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D4B7E-D065-479A-D169-7959B1835472}"/>
              </a:ext>
            </a:extLst>
          </p:cNvPr>
          <p:cNvSpPr txBox="1"/>
          <p:nvPr/>
        </p:nvSpPr>
        <p:spPr>
          <a:xfrm>
            <a:off x="6094048" y="1043609"/>
            <a:ext cx="6096000" cy="5761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Times New Roman"/>
                <a:cs typeface="Times New Roman"/>
              </a:rPr>
              <a:t>4. Feature Engineering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rgbClr val="000000"/>
              </a:buClr>
            </a:pPr>
            <a: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• Generated customer RFM features (Recency, Frequency, Monetary)</a:t>
            </a:r>
            <a:b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</a:br>
            <a: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• Computed total orders and reorder ratios for products</a:t>
            </a:r>
            <a:b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</a:br>
            <a: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• Encoded categorical fields (aisle, department)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rgbClr val="000000"/>
              </a:buClr>
            </a:pPr>
            <a:b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</a:br>
            <a:endParaRPr lang="en-US" sz="1600" dirty="0">
              <a:solidFill>
                <a:schemeClr val="tx2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1600" b="1" dirty="0">
                <a:solidFill>
                  <a:schemeClr val="tx2"/>
                </a:solidFill>
                <a:latin typeface="Times New Roman"/>
                <a:cs typeface="Times New Roman"/>
              </a:rPr>
              <a:t>5. Customer Segmentation (Unsupervised)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• Applied K-Means (k = 4) on standardized RFM features</a:t>
            </a:r>
            <a:b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</a:br>
            <a: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• Interpreted clusters using scatter plots and box plots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sz="1600" b="1" dirty="0">
                <a:solidFill>
                  <a:schemeClr val="tx2"/>
                </a:solidFill>
                <a:latin typeface="Times New Roman"/>
                <a:cs typeface="Times New Roman"/>
              </a:rPr>
              <a:t>6. Product Popularity Modelling (Supervised)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 • Labelled products as High Popularity (top 25%) or Low Popularity</a:t>
            </a:r>
            <a:b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</a:br>
            <a: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 • Split into train–test sets</a:t>
            </a:r>
            <a:b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</a:br>
            <a: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 • Trained Logistic Regression, Decision Tree, Random Forest</a:t>
            </a:r>
            <a:b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</a:br>
            <a: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 • Evaluated via accuracy, precision, recall, F1-score,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Times New Roman"/>
                <a:ea typeface="+mn-lt"/>
                <a:cs typeface="+mn-lt"/>
              </a:rPr>
              <a:t>ROC-AUC</a:t>
            </a:r>
            <a:endParaRPr lang="en-US" dirty="0">
              <a:solidFill>
                <a:schemeClr val="tx2"/>
              </a:solidFill>
            </a:endParaRPr>
          </a:p>
          <a:p>
            <a:pPr marL="228600" indent="-228600">
              <a:lnSpc>
                <a:spcPts val="1125"/>
              </a:lnSpc>
              <a:buFont typeface=""/>
              <a:buChar char="•"/>
            </a:pPr>
            <a:endParaRPr lang="en-US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1332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F37B3-1F17-94B5-A1EB-9A305D8A3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F55E8-FE74-B98A-B494-4E98CD83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677" y="-546250"/>
            <a:ext cx="9525000" cy="191952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/>
                <a:ea typeface="+mj-lt"/>
                <a:cs typeface="+mj-lt"/>
              </a:rPr>
              <a:t>Dataset Description</a:t>
            </a:r>
            <a:endParaRPr lang="en-US" sz="4400" b="1" dirty="0">
              <a:latin typeface="Times New Roman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762DA-8384-DF3B-49F3-5743E796E4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7524" y="1042230"/>
            <a:ext cx="10986806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Source: </a:t>
            </a:r>
            <a:r>
              <a:rPr lang="en-US" sz="2000" dirty="0">
                <a:solidFill>
                  <a:schemeClr val="accent2"/>
                </a:solidFill>
                <a:latin typeface="Times New Roman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– Instacart Market Basket Analysis</a:t>
            </a:r>
            <a:endParaRPr lang="en-US" sz="2000">
              <a:solidFill>
                <a:schemeClr val="accent2"/>
              </a:solidFill>
              <a:latin typeface="Times New Roman"/>
              <a:cs typeface="Times New Roman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Files Used: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buNone/>
            </a:pPr>
            <a:endParaRPr lang="en-US" sz="2400" dirty="0">
              <a:latin typeface="Times New Roman"/>
              <a:ea typeface="+mn-lt"/>
              <a:cs typeface="+mn-lt"/>
            </a:endParaRPr>
          </a:p>
          <a:p>
            <a:pPr>
              <a:lnSpc>
                <a:spcPct val="150000"/>
              </a:lnSpc>
              <a:buNone/>
            </a:pPr>
            <a:endParaRPr lang="en-US" sz="2400" b="1" dirty="0">
              <a:latin typeface="Times New Roman"/>
              <a:ea typeface="+mn-lt"/>
              <a:cs typeface="+mn-lt"/>
            </a:endParaRPr>
          </a:p>
          <a:p>
            <a:pPr>
              <a:lnSpc>
                <a:spcPct val="150000"/>
              </a:lnSpc>
              <a:buNone/>
            </a:pPr>
            <a:endParaRPr lang="en-US" sz="2400" b="1" dirty="0">
              <a:latin typeface="Times New Roman"/>
              <a:ea typeface="+mn-lt"/>
              <a:cs typeface="+mn-lt"/>
            </a:endParaRPr>
          </a:p>
          <a:p>
            <a:pPr>
              <a:lnSpc>
                <a:spcPct val="150000"/>
              </a:lnSpc>
              <a:buNone/>
            </a:pPr>
            <a:endParaRPr lang="en-US" sz="2400" b="1" dirty="0">
              <a:latin typeface="Times New Roman"/>
              <a:ea typeface="+mn-lt"/>
              <a:cs typeface="+mn-lt"/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Important Features: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order_id</a:t>
            </a:r>
            <a:r>
              <a:rPr lang="en-US" sz="20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user_id</a:t>
            </a:r>
            <a:r>
              <a:rPr lang="en-US" sz="20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product_id</a:t>
            </a:r>
            <a:r>
              <a:rPr lang="en-US" sz="20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aisle_id</a:t>
            </a:r>
            <a:r>
              <a:rPr lang="en-US" sz="20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department_id</a:t>
            </a:r>
            <a:r>
              <a:rPr lang="en-US" sz="20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days_since_prior_order</a:t>
            </a:r>
            <a:r>
              <a:rPr lang="en-US" sz="2000" dirty="0">
                <a:latin typeface="Times New Roman"/>
                <a:ea typeface="+mn-lt"/>
                <a:cs typeface="+mn-lt"/>
              </a:rPr>
              <a:t>, reordered,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order_hour_of_day</a:t>
            </a:r>
            <a:endParaRPr lang="en-US" sz="2000" dirty="0" err="1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Scale: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3M+ rows , 200K+ users ,  49K+ products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26BB3-F6EF-3B90-C713-FF29C2046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D5C2CE-A590-E308-A6B1-B5A362A94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597850"/>
              </p:ext>
            </p:extLst>
          </p:nvPr>
        </p:nvGraphicFramePr>
        <p:xfrm>
          <a:off x="2550886" y="1714099"/>
          <a:ext cx="8573818" cy="310896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2788564">
                  <a:extLst>
                    <a:ext uri="{9D8B030D-6E8A-4147-A177-3AD203B41FA5}">
                      <a16:colId xmlns:a16="http://schemas.microsoft.com/office/drawing/2014/main" val="804763711"/>
                    </a:ext>
                  </a:extLst>
                </a:gridCol>
                <a:gridCol w="5785254">
                  <a:extLst>
                    <a:ext uri="{9D8B030D-6E8A-4147-A177-3AD203B41FA5}">
                      <a16:colId xmlns:a16="http://schemas.microsoft.com/office/drawing/2014/main" val="21936449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800" b="1" kern="100" dirty="0">
                          <a:effectLst/>
                          <a:latin typeface="Times New Roman"/>
                          <a:ea typeface="Calibri"/>
                        </a:rPr>
                        <a:t>File Name</a:t>
                      </a:r>
                      <a:endParaRPr lang="en-GB" sz="18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800" b="1" kern="100" dirty="0">
                          <a:effectLst/>
                          <a:latin typeface="Times New Roman"/>
                          <a:ea typeface="Calibri"/>
                        </a:rPr>
                        <a:t>Description</a:t>
                      </a:r>
                      <a:endParaRPr lang="en-GB" sz="18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63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800" b="1" dirty="0">
                          <a:effectLst/>
                          <a:latin typeface="Times New Roman"/>
                          <a:ea typeface="Calibri"/>
                        </a:rPr>
                        <a:t>orders.csv</a:t>
                      </a:r>
                      <a:endParaRPr lang="en-GB" sz="18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800" kern="100" dirty="0">
                          <a:effectLst/>
                          <a:latin typeface="Times New Roman"/>
                          <a:ea typeface="Calibri"/>
                        </a:rPr>
                        <a:t>Contains order metadata (user ID, order number, day, hour, day, recency)</a:t>
                      </a:r>
                      <a:endParaRPr lang="en-GB" sz="18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327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b="1" dirty="0">
                          <a:effectLst/>
                          <a:latin typeface="Times New Roman"/>
                          <a:ea typeface="Calibri"/>
                        </a:rPr>
                        <a:t>order_products_prior.csv</a:t>
                      </a:r>
                      <a:endParaRPr lang="en-GB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800" kern="100" dirty="0">
                          <a:effectLst/>
                          <a:latin typeface="Times New Roman"/>
                          <a:ea typeface="Calibri"/>
                        </a:rPr>
                        <a:t>Product-level data for all past orders</a:t>
                      </a:r>
                      <a:endParaRPr lang="en-GB" sz="18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223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b="1" dirty="0">
                          <a:effectLst/>
                          <a:latin typeface="Times New Roman"/>
                          <a:ea typeface="Calibri"/>
                        </a:rPr>
                        <a:t>order_products__train.csv</a:t>
                      </a:r>
                      <a:endParaRPr lang="en-GB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800" kern="100" dirty="0">
                          <a:effectLst/>
                          <a:latin typeface="Times New Roman"/>
                          <a:ea typeface="Calibri"/>
                        </a:rPr>
                        <a:t>Product-level data for labelled orders</a:t>
                      </a:r>
                      <a:endParaRPr lang="en-GB" sz="18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6720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b="1" dirty="0">
                          <a:effectLst/>
                          <a:latin typeface="Times New Roman"/>
                          <a:ea typeface="Calibri"/>
                        </a:rPr>
                        <a:t>products.csv</a:t>
                      </a:r>
                      <a:endParaRPr lang="en-GB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800" kern="100" dirty="0">
                          <a:effectLst/>
                          <a:latin typeface="Times New Roman"/>
                          <a:ea typeface="Calibri"/>
                        </a:rPr>
                        <a:t>Product names and IDs</a:t>
                      </a:r>
                      <a:endParaRPr lang="en-GB" sz="18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451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b="1" dirty="0">
                          <a:effectLst/>
                          <a:latin typeface="Times New Roman"/>
                          <a:ea typeface="Calibri"/>
                        </a:rPr>
                        <a:t>departments.csv</a:t>
                      </a:r>
                      <a:endParaRPr lang="en-GB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800" kern="100" dirty="0">
                          <a:effectLst/>
                          <a:latin typeface="Times New Roman"/>
                          <a:ea typeface="Calibri"/>
                        </a:rPr>
                        <a:t>Department categories</a:t>
                      </a:r>
                      <a:endParaRPr lang="en-GB" sz="18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82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b="1" dirty="0">
                          <a:effectLst/>
                          <a:latin typeface="Times New Roman"/>
                          <a:ea typeface="Calibri"/>
                        </a:rPr>
                        <a:t>aisles.csv</a:t>
                      </a:r>
                      <a:endParaRPr lang="en-GB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60325" algn="just">
                        <a:buNone/>
                      </a:pPr>
                      <a:r>
                        <a:rPr lang="en-GB" sz="1800" kern="100" dirty="0">
                          <a:effectLst/>
                          <a:latin typeface="Times New Roman"/>
                          <a:ea typeface="Calibri"/>
                        </a:rPr>
                        <a:t>Aisle categories</a:t>
                      </a:r>
                      <a:endParaRPr lang="en-GB" sz="180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50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23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00AF3-1420-2A97-822C-37AC08BEB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B49F19-9CBD-E670-BE2F-31449873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82" y="-454581"/>
            <a:ext cx="9525000" cy="191952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/>
                <a:cs typeface="Times New Roman"/>
              </a:rPr>
              <a:t>Exploratory Data Analysis Overview</a:t>
            </a:r>
            <a:endParaRPr lang="en-US" sz="4400" b="1" dirty="0">
              <a:latin typeface="Times New Roman"/>
              <a:ea typeface="+mj-lt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89F1-8A52-7273-2966-4A85B63C78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76802" y="876080"/>
            <a:ext cx="10637317" cy="538043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700" b="1" dirty="0">
                <a:latin typeface="Times New Roman"/>
                <a:cs typeface="Times New Roman"/>
              </a:rPr>
              <a:t>Department-Level Trends</a:t>
            </a:r>
            <a:endParaRPr lang="en-US"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Produce and Dairy &amp; Eggs dominate orders → core revenue drivers</a:t>
            </a: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These are frequently purchased staples → require strong in-stock availability</a:t>
            </a: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High volume indicates Instacart is used primarily for routine grocery replenishment</a:t>
            </a: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en-US" sz="1700" b="1" dirty="0">
                <a:latin typeface="Times New Roman"/>
                <a:cs typeface="Times New Roman"/>
              </a:rPr>
              <a:t>Cross-Category Insights</a:t>
            </a:r>
            <a:endParaRPr lang="en-US"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Fresh fruits/vegetables strongly correlate with dairy, bakery, and packaged foods</a:t>
            </a: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Opportunity for cross-selling (e.g., recommend yogurt with fresh fruit</a:t>
            </a: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Basket patterns suggest customers buy complementary items together</a:t>
            </a: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en-US" sz="1700" b="1" dirty="0">
                <a:latin typeface="Times New Roman"/>
                <a:cs typeface="Times New Roman"/>
              </a:rPr>
              <a:t>Temporal Patterns</a:t>
            </a:r>
            <a:endParaRPr lang="en-US"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Peak ordering: 10 AM – 4 PM</a:t>
            </a: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Operational implication: allocate more staff, delivery slots, and inventory restocking during midday</a:t>
            </a: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Early morning and late nights show low demand → no need for extended operational hours</a:t>
            </a:r>
            <a:endParaRPr lang="en-US"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endParaRPr lang="en-US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en-US" sz="1700" b="1" dirty="0">
                <a:latin typeface="Times New Roman"/>
                <a:cs typeface="Times New Roman"/>
              </a:rPr>
              <a:t>Weekly Order Behaviour</a:t>
            </a:r>
            <a:endParaRPr lang="en-US"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Sundays &amp; Mondays → highest order volume</a:t>
            </a:r>
            <a:endParaRPr lang="en-US" sz="1500" dirty="0"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• Reflects typical weekly grocery routines</a:t>
            </a:r>
            <a:endParaRPr lang="en-US" sz="1500" dirty="0"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00000"/>
              </a:lnSpc>
              <a:buNone/>
            </a:pPr>
            <a:r>
              <a:rPr lang="en-US" sz="1500" dirty="0">
                <a:latin typeface="Times New Roman"/>
                <a:ea typeface="+mn-lt"/>
                <a:cs typeface="+mn-lt"/>
              </a:rPr>
              <a:t> • Opportunity: weekend promotions, family bundles, recipe kits</a:t>
            </a:r>
            <a:endParaRPr lang="en-US" sz="150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b="1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71D02-9603-C1BD-B70C-EBDCBAEF7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97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D6973-BC18-2F5F-A5D1-4A92EF820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56ED39-D1B4-7A04-337D-D0E47E1F207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73992" y="167738"/>
            <a:ext cx="5347496" cy="38674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EF3DC-DB8E-7323-E11F-9C995780B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D0DDF-079D-5F4A-E1ED-9CB7DA240335}"/>
              </a:ext>
            </a:extLst>
          </p:cNvPr>
          <p:cNvSpPr txBox="1"/>
          <p:nvPr/>
        </p:nvSpPr>
        <p:spPr>
          <a:xfrm>
            <a:off x="226391" y="4384261"/>
            <a:ext cx="6096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90600" algn="just"/>
            <a:r>
              <a:rPr lang="en-US" b="1" kern="100" dirty="0">
                <a:latin typeface="Times New Roman"/>
                <a:ea typeface="Times New Roman"/>
                <a:cs typeface="Times New Roman"/>
              </a:rPr>
              <a:t>Insights:</a:t>
            </a:r>
          </a:p>
          <a:p>
            <a:pPr marL="1260475" indent="-269875" algn="just"/>
            <a:r>
              <a:rPr lang="en-US" kern="100" dirty="0">
                <a:latin typeface="Times New Roman"/>
                <a:ea typeface="Times New Roman"/>
                <a:cs typeface="Times New Roman"/>
              </a:rPr>
              <a:t>Produce is the most frequently ordered department.</a:t>
            </a:r>
          </a:p>
          <a:p>
            <a:pPr marL="1260475" indent="-269875" algn="just"/>
            <a:r>
              <a:rPr lang="en-US" kern="100" dirty="0">
                <a:latin typeface="Times New Roman"/>
                <a:ea typeface="Times New Roman"/>
                <a:cs typeface="Times New Roman"/>
              </a:rPr>
              <a:t>Dairy &amp; eggs, snacks, beverages follow closely.</a:t>
            </a:r>
          </a:p>
          <a:p>
            <a:pPr marL="1260475" indent="-269875" algn="just"/>
            <a:r>
              <a:rPr lang="en-US" kern="100" dirty="0">
                <a:latin typeface="Times New Roman"/>
                <a:ea typeface="Times New Roman"/>
                <a:cs typeface="Times New Roman"/>
              </a:rPr>
              <a:t>Shows customers prioritize fresh groceries.</a:t>
            </a:r>
          </a:p>
          <a:p>
            <a:pPr algn="ctr"/>
            <a:endParaRPr lang="en-GB" dirty="0">
              <a:latin typeface="Times New Roman"/>
              <a:cs typeface="Times New Roman"/>
            </a:endParaRPr>
          </a:p>
        </p:txBody>
      </p:sp>
      <p:pic>
        <p:nvPicPr>
          <p:cNvPr id="7" name="Picture 6" descr="A graph of food items&#10;&#10;AI-generated content may be incorrect.">
            <a:extLst>
              <a:ext uri="{FF2B5EF4-FFF2-40B4-BE49-F238E27FC236}">
                <a16:creationId xmlns:a16="http://schemas.microsoft.com/office/drawing/2014/main" id="{4F0BC2FD-B9FC-05A6-FBAA-D24265C0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25" y="336825"/>
            <a:ext cx="5377693" cy="3707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6AE27-93EC-94B7-F415-FCF4DF38DE07}"/>
              </a:ext>
            </a:extLst>
          </p:cNvPr>
          <p:cNvSpPr txBox="1"/>
          <p:nvPr/>
        </p:nvSpPr>
        <p:spPr>
          <a:xfrm>
            <a:off x="6664739" y="4384261"/>
            <a:ext cx="483152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kern="100" dirty="0">
                <a:latin typeface="Times New Roman"/>
                <a:cs typeface="Times New Roman"/>
              </a:rPr>
              <a:t>Insights:</a:t>
            </a:r>
            <a:br>
              <a:rPr lang="en-US" b="1" kern="100" dirty="0">
                <a:latin typeface="Times New Roman"/>
                <a:cs typeface="Times New Roman"/>
              </a:rPr>
            </a:br>
            <a:r>
              <a:rPr lang="en-US" kern="100" dirty="0">
                <a:latin typeface="Times New Roman"/>
                <a:cs typeface="Times New Roman"/>
              </a:rPr>
              <a:t>Fresh fruits and vegetables dominate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kern="100" dirty="0">
                <a:latin typeface="Times New Roman"/>
                <a:cs typeface="Times New Roman"/>
              </a:rPr>
              <a:t>Packaged foods and dairy products also appear frequently</a:t>
            </a:r>
            <a:endParaRPr lang="en-US">
              <a:latin typeface="Times New Roman"/>
              <a:cs typeface="Times New Roman"/>
            </a:endParaRPr>
          </a:p>
          <a:p>
            <a:pPr marL="990600"/>
            <a:endParaRPr lang="en-US" b="1" kern="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381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98A0-2E4C-EF4E-4D2C-F2018D042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1DD7C-BC33-2AC2-F23B-5EF5219B3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CF606-0C67-A7BA-EA2F-C012F390A876}"/>
              </a:ext>
            </a:extLst>
          </p:cNvPr>
          <p:cNvSpPr txBox="1"/>
          <p:nvPr/>
        </p:nvSpPr>
        <p:spPr>
          <a:xfrm>
            <a:off x="994439" y="4269356"/>
            <a:ext cx="5080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kern="100" dirty="0">
                <a:latin typeface="Times New Roman"/>
                <a:cs typeface="Times New Roman"/>
              </a:rPr>
              <a:t>Insights:</a:t>
            </a:r>
            <a:endParaRPr lang="en-US" b="1" kern="100">
              <a:latin typeface="Times New Roman"/>
              <a:cs typeface="Times New Roman"/>
            </a:endParaRPr>
          </a:p>
          <a:p>
            <a:pPr marL="0" lvl="2"/>
            <a:r>
              <a:rPr lang="en-US" kern="100" dirty="0">
                <a:latin typeface="Times New Roman"/>
                <a:cs typeface="Times New Roman"/>
              </a:rPr>
              <a:t>Many products have low reorder ratio</a:t>
            </a:r>
          </a:p>
          <a:p>
            <a:pPr marL="0" lvl="2"/>
            <a:r>
              <a:rPr lang="en-US" kern="100" dirty="0">
                <a:latin typeface="Times New Roman"/>
                <a:cs typeface="Times New Roman"/>
              </a:rPr>
              <a:t>A smaller number have very high loyalty</a:t>
            </a:r>
          </a:p>
          <a:p>
            <a:pPr marL="0" lvl="2"/>
            <a:r>
              <a:rPr lang="en-US" kern="100" dirty="0">
                <a:latin typeface="Times New Roman"/>
                <a:cs typeface="Times New Roman"/>
              </a:rPr>
              <a:t>Indicates selective repeating pattern</a:t>
            </a:r>
            <a:r>
              <a:rPr lang="en-US" b="1" kern="100" dirty="0">
                <a:latin typeface="Times New Roman"/>
                <a:cs typeface="Times New Roman"/>
              </a:rPr>
              <a:t>s</a:t>
            </a:r>
          </a:p>
          <a:p>
            <a:pPr marL="990600" algn="just"/>
            <a:endParaRPr lang="en-US" b="1" kern="100"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275C-D00E-EA09-5105-9AD9991EE5F5}"/>
              </a:ext>
            </a:extLst>
          </p:cNvPr>
          <p:cNvSpPr txBox="1"/>
          <p:nvPr/>
        </p:nvSpPr>
        <p:spPr>
          <a:xfrm>
            <a:off x="6664739" y="4384261"/>
            <a:ext cx="483152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kern="100">
                <a:latin typeface="Times New Roman"/>
                <a:cs typeface="Times New Roman"/>
              </a:rPr>
              <a:t>Insights:</a:t>
            </a:r>
          </a:p>
          <a:p>
            <a:r>
              <a:rPr lang="en-US" kern="100">
                <a:latin typeface="Times New Roman"/>
                <a:cs typeface="Times New Roman"/>
              </a:rPr>
              <a:t>Highest order volume on Sundays and Mondays</a:t>
            </a:r>
            <a:endParaRPr lang="en-US" kern="100" dirty="0">
              <a:latin typeface="Times New Roman"/>
              <a:cs typeface="Times New Roman"/>
            </a:endParaRPr>
          </a:p>
          <a:p>
            <a:r>
              <a:rPr lang="en-US" kern="100">
                <a:latin typeface="Times New Roman"/>
                <a:cs typeface="Times New Roman"/>
              </a:rPr>
              <a:t>Mid-week orders drop significantly</a:t>
            </a:r>
          </a:p>
        </p:txBody>
      </p:sp>
      <p:pic>
        <p:nvPicPr>
          <p:cNvPr id="9" name="Content Placeholder 8" descr="A graph of a distribution of product&#10;&#10;AI-generated content may be incorrect.">
            <a:extLst>
              <a:ext uri="{FF2B5EF4-FFF2-40B4-BE49-F238E27FC236}">
                <a16:creationId xmlns:a16="http://schemas.microsoft.com/office/drawing/2014/main" id="{96E957DC-AF39-6381-8BEA-A57302CDA82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177501" y="338795"/>
            <a:ext cx="4688055" cy="3317875"/>
          </a:xfrm>
          <a:prstGeom prst="rect">
            <a:avLst/>
          </a:prstGeom>
        </p:spPr>
      </p:pic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75F261C-D07E-D255-D15B-501AF29A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237" y="338666"/>
            <a:ext cx="5021001" cy="358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78038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27BAF2-BB0B-4E7B-AE5A-2E47729F98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2AE0DF-6B5F-4274-A760-FE77CC84C90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38B8CBF-35BC-4CBA-95E2-584C08F6185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ModOverlayVTI</Template>
  <TotalTime>0</TotalTime>
  <Words>1873</Words>
  <Application>Microsoft Office PowerPoint</Application>
  <PresentationFormat>Widescreen</PresentationFormat>
  <Paragraphs>273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Nova Light</vt:lpstr>
      <vt:lpstr>Calibri</vt:lpstr>
      <vt:lpstr>Elephant</vt:lpstr>
      <vt:lpstr>Times New Roman</vt:lpstr>
      <vt:lpstr>ModOverlayVTI</vt:lpstr>
      <vt:lpstr>E-Commerce Customer Behavior and  Product Popularity Analysis   Presented By Divya Prakash - 002055546 Madhumitha Nandhikatti - 002304994     </vt:lpstr>
      <vt:lpstr>Introduction</vt:lpstr>
      <vt:lpstr>Motivation</vt:lpstr>
      <vt:lpstr>Methodology</vt:lpstr>
      <vt:lpstr>Project Workflow Overview</vt:lpstr>
      <vt:lpstr>Dataset Description</vt:lpstr>
      <vt:lpstr>Exploratory Data Analysis Overview</vt:lpstr>
      <vt:lpstr>PowerPoint Presentation</vt:lpstr>
      <vt:lpstr>PowerPoint Presentation</vt:lpstr>
      <vt:lpstr>PowerPoint Presentation</vt:lpstr>
      <vt:lpstr>Customer Segmentation </vt:lpstr>
      <vt:lpstr>Customer Segmentation </vt:lpstr>
      <vt:lpstr>PowerPoint Presentation</vt:lpstr>
      <vt:lpstr>Product Popularity Prediction</vt:lpstr>
      <vt:lpstr>Models Used (Supervised ML)</vt:lpstr>
      <vt:lpstr> Performance Insights </vt:lpstr>
      <vt:lpstr>  Final Outcome of Supervised Learning</vt:lpstr>
      <vt:lpstr>  Feature Importance</vt:lpstr>
      <vt:lpstr>Conclusion </vt:lpstr>
      <vt:lpstr>Conclusion </vt:lpstr>
      <vt:lpstr>Future Extensions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Madhumitha Nandhikatti</cp:lastModifiedBy>
  <cp:revision>716</cp:revision>
  <dcterms:created xsi:type="dcterms:W3CDTF">2025-12-06T23:41:15Z</dcterms:created>
  <dcterms:modified xsi:type="dcterms:W3CDTF">2025-12-07T04:31:35Z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